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01" r:id="rId4"/>
    <p:sldMasterId id="2147483802" r:id="rId5"/>
  </p:sldMasterIdLst>
  <p:notesMasterIdLst>
    <p:notesMasterId r:id="rId22"/>
  </p:notesMasterIdLst>
  <p:sldIdLst>
    <p:sldId id="256" r:id="rId6"/>
    <p:sldId id="257" r:id="rId7"/>
    <p:sldId id="260" r:id="rId8"/>
    <p:sldId id="261" r:id="rId9"/>
    <p:sldId id="276" r:id="rId10"/>
    <p:sldId id="266" r:id="rId11"/>
    <p:sldId id="277" r:id="rId12"/>
    <p:sldId id="278" r:id="rId13"/>
    <p:sldId id="275" r:id="rId14"/>
    <p:sldId id="281" r:id="rId15"/>
    <p:sldId id="273" r:id="rId16"/>
    <p:sldId id="272" r:id="rId17"/>
    <p:sldId id="279" r:id="rId18"/>
    <p:sldId id="282" r:id="rId19"/>
    <p:sldId id="267" r:id="rId20"/>
    <p:sldId id="268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Microsoft GothicNeo" panose="020B0500000101010101" pitchFamily="50" charset="-127"/>
      <p:regular r:id="rId27"/>
      <p:bold r:id="rId28"/>
    </p:embeddedFont>
    <p:embeddedFont>
      <p:font typeface="Microsoft GothicNeo Light" panose="020B0300000101010101" pitchFamily="50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ADC"/>
    <a:srgbClr val="D9D9D9"/>
    <a:srgbClr val="BDD7E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D3B11B-6771-4167-8EBE-AC181513EA5D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4168F-ADE3-449E-B420-FCFB7AE08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676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effectLst/>
                <a:latin typeface="맑은 고딕" panose="020B0503020000020004" pitchFamily="50" charset="-127"/>
              </a:rPr>
              <a:t>for</a:t>
            </a:r>
            <a:r>
              <a:rPr lang="ko-KR" altLang="en-US" b="0" i="0" dirty="0">
                <a:effectLst/>
                <a:latin typeface="맑은 고딕" panose="020B0503020000020004" pitchFamily="50" charset="-127"/>
              </a:rPr>
              <a:t> </a:t>
            </a:r>
            <a:r>
              <a:rPr lang="en-US" altLang="ko-KR" b="0" i="0" dirty="0">
                <a:effectLst/>
                <a:latin typeface="맑은 고딕" panose="020B0503020000020004" pitchFamily="50" charset="-127"/>
              </a:rPr>
              <a:t>more</a:t>
            </a:r>
            <a:r>
              <a:rPr lang="ko-KR" altLang="en-US" b="0" i="0" dirty="0">
                <a:effectLst/>
                <a:latin typeface="맑은 고딕" panose="020B0503020000020004" pitchFamily="50" charset="-127"/>
              </a:rPr>
              <a:t> </a:t>
            </a:r>
            <a:r>
              <a:rPr lang="en-US" altLang="ko-KR" b="0" i="0" dirty="0">
                <a:effectLst/>
                <a:latin typeface="맑은 고딕" panose="020B0503020000020004" pitchFamily="50" charset="-127"/>
              </a:rPr>
              <a:t>info.</a:t>
            </a:r>
            <a:r>
              <a:rPr lang="ko-KR" altLang="en-US" b="0" i="0" dirty="0">
                <a:effectLst/>
                <a:latin typeface="맑은 고딕" panose="020B0503020000020004" pitchFamily="50" charset="-127"/>
              </a:rPr>
              <a:t> </a:t>
            </a:r>
            <a:br>
              <a:rPr lang="en-US" altLang="ko-KR" b="0" i="0" dirty="0">
                <a:effectLst/>
                <a:latin typeface="맑은 고딕" panose="020B0503020000020004" pitchFamily="50" charset="-127"/>
              </a:rPr>
            </a:br>
            <a:r>
              <a:rPr lang="ko-KR" altLang="en-US" b="0" i="0" dirty="0">
                <a:effectLst/>
                <a:latin typeface="맑은 고딕" panose="020B0503020000020004" pitchFamily="50" charset="-127"/>
              </a:rPr>
              <a:t>컴파일 단계에서 해당 라이브러리가 명시적으로 연결되었을 경우</a:t>
            </a:r>
            <a:r>
              <a:rPr lang="en-US" altLang="ko-KR" b="0" i="0" dirty="0">
                <a:effectLst/>
                <a:latin typeface="맑은 고딕" panose="020B0503020000020004" pitchFamily="50" charset="-127"/>
              </a:rPr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effectLst/>
                <a:latin typeface="맑은 고딕" panose="020B0503020000020004" pitchFamily="50" charset="-127"/>
              </a:rPr>
              <a:t>1) </a:t>
            </a:r>
            <a:r>
              <a:rPr lang="ko-KR" altLang="en-US" b="0" i="0" dirty="0">
                <a:effectLst/>
                <a:latin typeface="맑은 고딕" panose="020B0503020000020004" pitchFamily="50" charset="-127"/>
              </a:rPr>
              <a:t>함수가 라이브러리에 정의되어 있고</a:t>
            </a:r>
            <a:r>
              <a:rPr lang="en-US" altLang="ko-KR" b="0" i="0" dirty="0">
                <a:effectLst/>
                <a:latin typeface="맑은 고딕" panose="020B0503020000020004" pitchFamily="50" charset="-127"/>
              </a:rPr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effectLst/>
                <a:latin typeface="맑은 고딕" panose="020B0503020000020004" pitchFamily="50" charset="-127"/>
              </a:rPr>
              <a:t>2) </a:t>
            </a:r>
            <a:r>
              <a:rPr lang="ko-KR" altLang="en-US" b="0" i="0" dirty="0">
                <a:effectLst/>
                <a:latin typeface="맑은 고딕" panose="020B0503020000020004" pitchFamily="50" charset="-127"/>
              </a:rPr>
              <a:t>해당 라이브러리가 명시적으로 컴파일 및 링크 프로세스에 포함된 경우</a:t>
            </a:r>
            <a:r>
              <a:rPr lang="en-US" altLang="ko-KR" b="0" i="0" dirty="0">
                <a:effectLst/>
                <a:latin typeface="맑은 고딕" panose="020B0503020000020004" pitchFamily="50" charset="-127"/>
              </a:rPr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>
                <a:effectLst/>
                <a:latin typeface="맑은 고딕" panose="020B0503020000020004" pitchFamily="50" charset="-127"/>
              </a:rPr>
              <a:t>함수를 사용할 수 있음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4168F-ADE3-449E-B420-FCFB7AE086F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83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688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892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9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72AC0F-444E-4E47-1955-98B4F9958B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12F8BA-5B61-93D5-0B47-FFE7328B4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D1A4C6-B4AE-CF31-CFCD-74AF50727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203932-B23A-2D85-D7BF-266397E7D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F2B163-C342-8229-F8EB-18E2C0739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3375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5EBF4F-F2EF-EBF4-5E45-85BDDAD90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37DEFE-CE21-ECE3-74AD-9FC036EB0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2CD7EC-7651-7D9D-CF0F-90068B029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302259-B4FC-ADCD-C3C0-0712A2D1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91AF88-845A-D3D6-5034-663B61B48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848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DDB8E9-5A71-40AD-FD78-7272ADCA7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429107-872F-CC86-34AF-762C1C57D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D6C47F-AC87-E0C7-AB6A-A12DC4F3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A0C9D7-8023-24B3-1C5F-D8073410D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613682-CEDC-DAEB-7522-8E62C6004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313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4091A-C9CF-3F32-E779-168EDAEE0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FF8EE0-2D73-BB89-35F0-BF3F0272F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5C2181-C88E-BAFD-B0E1-C4393EB47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FA11A-B6F9-E89D-2582-EE5B5D490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DD4A56-B508-6930-3E2D-8D036D01B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A6D625-0C40-07C9-D16A-72DACFF03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039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A8D826-FA75-012D-BF78-F307A2CBE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AE9BA3-1077-AEC9-5B02-B3FFF7DC3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5C2BE66-8284-A037-D9F1-4CA645E914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96B6056-B806-25CA-018C-C754EF93BC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91071A8-E947-B4E2-E7BF-573AF4CC76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C647585-E4E5-DF08-F09B-FAC58A72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90C10E9-313A-E368-197E-8577E29E6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781273B-E4C7-28AA-31FF-752F71071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3982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FCCE2D-D0D8-FEF7-7B6E-A5B7AF06D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528371-EB78-5EA7-57A6-DB9DB9BCB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4FDE013-E0D9-0026-FA50-52F7FF71A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45C93D-5F8E-F12D-CCBE-40DC730BF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6355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5D7180-A3E9-F0C3-9CD9-2C4F9BAE5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DF39DED-1A40-F6ED-905F-6F80B3517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176C1DC-C242-F1CA-380B-D168FB06C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5814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10DA1-57CF-27DA-E4EF-ABE9E1B26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91070D-FC27-96B2-F8B0-31985B750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00CBDC-9338-52FB-4F5D-4BB2BDFEE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443ACB-F8D8-3469-2340-20E099CD2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9DC52D-D787-38A7-2B17-274CE424C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22A2A8-9D13-2DD0-90D4-4881572BB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950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6824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2E637A-501B-BE44-CFFB-97DC9C68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8F1D64-462F-0AA7-A3F8-0456480B3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77731A-1A69-0493-1BFC-FA53D6A5D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F31B29-3171-A547-B9F2-102060A13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F48763-31A5-B48C-5909-FE2DD018E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3697BC-3DB2-319C-9350-2B8A42B2B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5352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CC69DA-6FD3-F0A9-EB25-9B63EC13B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5544A1-51AC-790A-3E19-F100F1BFB9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0E64AB-047A-3455-8E15-3D8558E6E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784CF9-2754-748E-A722-E26B855EC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70FE03-2C94-B95D-4A31-C6EED683E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2246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73845E1-2671-CC24-0E34-2B4A8D16CA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8487CD-7F72-9DDC-BD9A-B221E260A9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83744F-C427-DDF3-5A66-025D6092B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C28911-3D97-D0B4-412B-B412FD03B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C36DA9-9404-3F53-7469-03B08BA7D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818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9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10/27/2023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960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10/27/2023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1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10/27/2023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863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222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25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79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52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794" r:id="rId6"/>
    <p:sldLayoutId id="2147483790" r:id="rId7"/>
    <p:sldLayoutId id="2147483791" r:id="rId8"/>
    <p:sldLayoutId id="2147483792" r:id="rId9"/>
    <p:sldLayoutId id="2147483793" r:id="rId10"/>
    <p:sldLayoutId id="2147483795" r:id="rId11"/>
  </p:sldLayoutIdLst>
  <p:hf sldNum="0" hdr="0" ft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0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b="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0C1A7BF-387E-C88A-7A86-84A56D895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AE959-8A0D-9227-3AAA-AEDD05E1C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8C82D3-87D5-F95E-DD73-DC17F162AA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B926C-8B90-4C5E-8C95-EB7732249BC7}" type="datetimeFigureOut">
              <a:rPr lang="ko-KR" altLang="en-US" smtClean="0"/>
              <a:t>2023-10-27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CB005A-D048-12AC-EABB-39DEA808C1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460E1D-B0A7-AF9B-C86D-32A2D42E26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2D7E3-CE71-4C3D-BF1D-1D948BB8E2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836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6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">
            <a:extLst>
              <a:ext uri="{FF2B5EF4-FFF2-40B4-BE49-F238E27FC236}">
                <a16:creationId xmlns:a16="http://schemas.microsoft.com/office/drawing/2014/main" id="{01E9E64A-3841-CEDE-F4B8-2800DBA4F4D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t="16322" b="86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14C19BD-C605-3ECC-0E81-E8F0FCCA0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FFFFFF"/>
                </a:solidFill>
                <a:latin typeface="+mj-ea"/>
              </a:rPr>
              <a:t>Make it short</a:t>
            </a:r>
            <a:br>
              <a:rPr lang="en-US" altLang="ko-KR" dirty="0">
                <a:solidFill>
                  <a:srgbClr val="FFFFFF"/>
                </a:solidFill>
                <a:latin typeface="+mj-ea"/>
              </a:rPr>
            </a:br>
            <a:r>
              <a:rPr lang="en-US" altLang="ko-KR" sz="2000" dirty="0">
                <a:solidFill>
                  <a:srgbClr val="FFFFFF"/>
                </a:solidFill>
                <a:latin typeface="+mj-ea"/>
              </a:rPr>
              <a:t>Computer System 1</a:t>
            </a:r>
            <a:r>
              <a:rPr lang="en-US" altLang="ko-KR" sz="2000" baseline="30000" dirty="0">
                <a:solidFill>
                  <a:srgbClr val="FFFFFF"/>
                </a:solidFill>
                <a:latin typeface="+mj-ea"/>
              </a:rPr>
              <a:t>st</a:t>
            </a:r>
            <a:r>
              <a:rPr lang="en-US" altLang="ko-KR" sz="2000" dirty="0">
                <a:solidFill>
                  <a:srgbClr val="FFFFFF"/>
                </a:solidFill>
                <a:latin typeface="+mj-ea"/>
              </a:rPr>
              <a:t> team presentation</a:t>
            </a:r>
            <a:endParaRPr lang="ko-KR" altLang="en-US" sz="2000" dirty="0">
              <a:solidFill>
                <a:srgbClr val="FFFFFF"/>
              </a:solidFill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85F98B-FE07-16FA-D510-362A6B1D0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FFFFFF"/>
                </a:solidFill>
                <a:latin typeface="+mn-ea"/>
              </a:rPr>
              <a:t>Lim </a:t>
            </a:r>
            <a:r>
              <a:rPr lang="en-US" altLang="ko-KR" dirty="0" err="1">
                <a:solidFill>
                  <a:srgbClr val="FFFFFF"/>
                </a:solidFill>
                <a:latin typeface="+mn-ea"/>
              </a:rPr>
              <a:t>Saeyeon</a:t>
            </a:r>
            <a:r>
              <a:rPr lang="en-US" altLang="ko-KR" dirty="0">
                <a:solidFill>
                  <a:srgbClr val="FFFFFF"/>
                </a:solidFill>
                <a:latin typeface="+mn-ea"/>
              </a:rPr>
              <a:t> / Yang Juchan</a:t>
            </a:r>
            <a:endParaRPr lang="ko-KR" altLang="en-US" dirty="0">
              <a:solidFill>
                <a:srgbClr val="FFFFFF"/>
              </a:solidFill>
              <a:latin typeface="+mn-ea"/>
            </a:endParaRPr>
          </a:p>
        </p:txBody>
      </p:sp>
      <p:cxnSp>
        <p:nvCxnSpPr>
          <p:cNvPr id="42" name="Straight Connector 38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42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B8A28-D11A-1A65-14E9-C258B1F7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286250" cy="844550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Execution Record</a:t>
            </a:r>
            <a:endParaRPr lang="ko-KR" altLang="en-US" sz="2800" dirty="0"/>
          </a:p>
        </p:txBody>
      </p:sp>
      <p:pic>
        <p:nvPicPr>
          <p:cNvPr id="6" name="CS01_execution">
            <a:hlinkClick r:id="" action="ppaction://media"/>
            <a:extLst>
              <a:ext uri="{FF2B5EF4-FFF2-40B4-BE49-F238E27FC236}">
                <a16:creationId xmlns:a16="http://schemas.microsoft.com/office/drawing/2014/main" id="{DF9CB798-5067-CBEB-6DAC-350643E809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098756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6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2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B8A28-D11A-1A65-14E9-C258B1F7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286250" cy="844550"/>
          </a:xfrm>
        </p:spPr>
        <p:txBody>
          <a:bodyPr>
            <a:normAutofit/>
          </a:bodyPr>
          <a:lstStyle/>
          <a:p>
            <a:r>
              <a:rPr lang="en-US" altLang="ko-KR" sz="2800"/>
              <a:t>Execution Result</a:t>
            </a:r>
            <a:endParaRPr lang="ko-KR" altLang="en-US" sz="280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FC667D-736B-C81B-0EED-D554AC85B522}"/>
              </a:ext>
            </a:extLst>
          </p:cNvPr>
          <p:cNvSpPr/>
          <p:nvPr/>
        </p:nvSpPr>
        <p:spPr>
          <a:xfrm>
            <a:off x="838199" y="1428750"/>
            <a:ext cx="6677025" cy="67996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main(</a:t>
            </a:r>
            <a:r>
              <a:rPr lang="en-US" altLang="ko-KR" sz="2400" dirty="0" err="1">
                <a:solidFill>
                  <a:schemeClr val="tx1"/>
                </a:solidFill>
              </a:rPr>
              <a:t>i</a:t>
            </a:r>
            <a:r>
              <a:rPr lang="en-US" altLang="ko-KR" sz="2400" dirty="0">
                <a:solidFill>
                  <a:schemeClr val="tx1"/>
                </a:solidFill>
              </a:rPr>
              <a:t>)(for(;</a:t>
            </a:r>
            <a:r>
              <a:rPr lang="en-US" altLang="ko-KR" sz="2400" dirty="0" err="1">
                <a:solidFill>
                  <a:schemeClr val="tx1"/>
                </a:solidFill>
              </a:rPr>
              <a:t>i</a:t>
            </a:r>
            <a:r>
              <a:rPr lang="en-US" altLang="ko-KR" sz="2400" dirty="0">
                <a:solidFill>
                  <a:schemeClr val="tx1"/>
                </a:solidFill>
              </a:rPr>
              <a:t>&lt;1e4;printf(“%d,”, </a:t>
            </a:r>
            <a:r>
              <a:rPr lang="en-US" altLang="ko-KR" sz="2400" dirty="0" err="1">
                <a:solidFill>
                  <a:schemeClr val="tx1"/>
                </a:solidFill>
              </a:rPr>
              <a:t>i</a:t>
            </a:r>
            <a:r>
              <a:rPr lang="en-US" altLang="ko-KR" sz="2400" dirty="0">
                <a:solidFill>
                  <a:schemeClr val="tx1"/>
                </a:solidFill>
              </a:rPr>
              <a:t>++));}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438C639-176F-7010-B69C-D4E9C17AC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468890"/>
            <a:ext cx="8682579" cy="356818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C3F8333A-FDA7-F79F-FB98-1E8F726AEA56}"/>
              </a:ext>
            </a:extLst>
          </p:cNvPr>
          <p:cNvSpPr/>
          <p:nvPr/>
        </p:nvSpPr>
        <p:spPr>
          <a:xfrm>
            <a:off x="7020233" y="5043948"/>
            <a:ext cx="4333568" cy="1042217"/>
          </a:xfrm>
          <a:prstGeom prst="rect">
            <a:avLst/>
          </a:prstGeom>
          <a:solidFill>
            <a:schemeClr val="tx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95BE5D1-AE6C-3B90-AC4E-56F258EFC2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1210"/>
          <a:stretch/>
        </p:blipFill>
        <p:spPr>
          <a:xfrm>
            <a:off x="7072284" y="5177925"/>
            <a:ext cx="4229467" cy="77058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9A16366A-92B7-8463-0D89-DB8153E685BF}"/>
              </a:ext>
            </a:extLst>
          </p:cNvPr>
          <p:cNvSpPr/>
          <p:nvPr/>
        </p:nvSpPr>
        <p:spPr>
          <a:xfrm>
            <a:off x="8868143" y="1433175"/>
            <a:ext cx="2485658" cy="67554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-&gt; print 1 to 9999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50AF9A6-0B50-6A38-D614-8EEF7AE7CD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778" y="2784640"/>
            <a:ext cx="4663844" cy="731583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CF2781A-173B-1AD9-C287-46A963B213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9325" y="5073207"/>
            <a:ext cx="5024350" cy="66177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3EEF490-1BA1-F49E-3242-9DC056214929}"/>
              </a:ext>
            </a:extLst>
          </p:cNvPr>
          <p:cNvGrpSpPr/>
          <p:nvPr/>
        </p:nvGrpSpPr>
        <p:grpSpPr>
          <a:xfrm>
            <a:off x="7020233" y="2410028"/>
            <a:ext cx="4324350" cy="2091739"/>
            <a:chOff x="7020233" y="4555105"/>
            <a:chExt cx="4114492" cy="196951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6E6D28E-634C-FA4A-ACDB-4127920B3882}"/>
                </a:ext>
              </a:extLst>
            </p:cNvPr>
            <p:cNvSpPr/>
            <p:nvPr/>
          </p:nvSpPr>
          <p:spPr>
            <a:xfrm>
              <a:off x="7020233" y="4555105"/>
              <a:ext cx="4114492" cy="1969519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F6A9E22A-2090-3340-203D-0732567D2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79437" y="4647048"/>
              <a:ext cx="3982759" cy="18063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4349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B8A28-D11A-1A65-14E9-C258B1F7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935824" cy="844550"/>
          </a:xfrm>
        </p:spPr>
        <p:txBody>
          <a:bodyPr>
            <a:normAutofit/>
          </a:bodyPr>
          <a:lstStyle/>
          <a:p>
            <a:r>
              <a:rPr lang="en-US" altLang="ko-KR" sz="2800"/>
              <a:t>Satisfactions with Conditions </a:t>
            </a:r>
            <a:endParaRPr lang="ko-KR" altLang="en-US" sz="280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CD4600-3C88-F540-F7EA-10D6E253AB33}"/>
              </a:ext>
            </a:extLst>
          </p:cNvPr>
          <p:cNvSpPr/>
          <p:nvPr/>
        </p:nvSpPr>
        <p:spPr>
          <a:xfrm>
            <a:off x="838200" y="1428750"/>
            <a:ext cx="6677025" cy="446722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5000" r="5000"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6E8EC41-2567-7F73-B278-869E6F176473}"/>
              </a:ext>
            </a:extLst>
          </p:cNvPr>
          <p:cNvSpPr/>
          <p:nvPr/>
        </p:nvSpPr>
        <p:spPr>
          <a:xfrm>
            <a:off x="8020051" y="1543050"/>
            <a:ext cx="3333749" cy="7810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Same execution result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978983-1A2C-9096-BEFD-411909738FD0}"/>
              </a:ext>
            </a:extLst>
          </p:cNvPr>
          <p:cNvSpPr/>
          <p:nvPr/>
        </p:nvSpPr>
        <p:spPr>
          <a:xfrm>
            <a:off x="8020051" y="2657473"/>
            <a:ext cx="3333749" cy="78105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Less than 53 bytes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B642ECA-65CB-B446-DD05-8E8424DF6D82}"/>
              </a:ext>
            </a:extLst>
          </p:cNvPr>
          <p:cNvSpPr/>
          <p:nvPr/>
        </p:nvSpPr>
        <p:spPr>
          <a:xfrm>
            <a:off x="8020051" y="3771896"/>
            <a:ext cx="3333749" cy="78105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Less than 42 bytes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ADA223-FC96-94AF-80BD-611CE5FD1A28}"/>
              </a:ext>
            </a:extLst>
          </p:cNvPr>
          <p:cNvSpPr/>
          <p:nvPr/>
        </p:nvSpPr>
        <p:spPr>
          <a:xfrm>
            <a:off x="8020050" y="4886319"/>
            <a:ext cx="3333749" cy="78105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No ‘While’ or ‘For’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CD31636-9740-AAB5-A982-FFEE219A6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074" y="1290637"/>
            <a:ext cx="504826" cy="50482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B1D7CAC-FC31-7E69-9F4F-A77A77EB6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074" y="2405060"/>
            <a:ext cx="504826" cy="50482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6220864-3AA7-54D2-5B1B-9243F60A1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074" y="3519483"/>
            <a:ext cx="504826" cy="50482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A81362D-DC6C-1483-A068-50A44280079B}"/>
              </a:ext>
            </a:extLst>
          </p:cNvPr>
          <p:cNvSpPr/>
          <p:nvPr/>
        </p:nvSpPr>
        <p:spPr>
          <a:xfrm>
            <a:off x="10217020" y="4675020"/>
            <a:ext cx="1410478" cy="4225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>
                <a:solidFill>
                  <a:schemeClr val="tx1"/>
                </a:solidFill>
              </a:rPr>
              <a:t>For statement</a:t>
            </a:r>
            <a:endParaRPr lang="ko-KR" altLang="en-US" sz="1400" b="1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6AC341-7668-63A9-506B-78D375CD2E93}"/>
              </a:ext>
            </a:extLst>
          </p:cNvPr>
          <p:cNvSpPr/>
          <p:nvPr/>
        </p:nvSpPr>
        <p:spPr>
          <a:xfrm>
            <a:off x="10217020" y="3560597"/>
            <a:ext cx="1410478" cy="4225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Total 39 bytes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057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BABAF-AECA-7D54-855B-729699DCCE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/>
                </a:solidFill>
              </a:rPr>
              <a:t>Another Trial</a:t>
            </a:r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906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6233C6A2-8C07-C04B-F983-E11415604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8" y="2576053"/>
            <a:ext cx="8620637" cy="34229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06B8A28-D11A-1A65-14E9-C258B1F7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286250" cy="844550"/>
          </a:xfrm>
        </p:spPr>
        <p:txBody>
          <a:bodyPr>
            <a:normAutofit/>
          </a:bodyPr>
          <a:lstStyle/>
          <a:p>
            <a:r>
              <a:rPr lang="en-US" altLang="ko-KR" sz="2800"/>
              <a:t>Execution Result</a:t>
            </a:r>
            <a:endParaRPr lang="ko-KR" altLang="en-US" sz="280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A16366A-92B7-8463-0D89-DB8153E685BF}"/>
              </a:ext>
            </a:extLst>
          </p:cNvPr>
          <p:cNvSpPr/>
          <p:nvPr/>
        </p:nvSpPr>
        <p:spPr>
          <a:xfrm>
            <a:off x="8868143" y="1433175"/>
            <a:ext cx="2485658" cy="67554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-&gt; print 1 to 9999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BFB25DA-9539-425F-FEFA-C1EEEC2D4EE5}"/>
              </a:ext>
            </a:extLst>
          </p:cNvPr>
          <p:cNvSpPr/>
          <p:nvPr/>
        </p:nvSpPr>
        <p:spPr>
          <a:xfrm>
            <a:off x="838199" y="1428750"/>
            <a:ext cx="6677025" cy="67996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main(</a:t>
            </a:r>
            <a:r>
              <a:rPr lang="en-US" altLang="ko-KR" sz="2400" dirty="0" err="1">
                <a:solidFill>
                  <a:schemeClr val="tx1"/>
                </a:solidFill>
              </a:rPr>
              <a:t>i</a:t>
            </a:r>
            <a:r>
              <a:rPr lang="en-US" altLang="ko-KR" sz="2400" dirty="0">
                <a:solidFill>
                  <a:schemeClr val="tx1"/>
                </a:solidFill>
              </a:rPr>
              <a:t>){</a:t>
            </a:r>
            <a:r>
              <a:rPr lang="en-US" altLang="ko-KR" sz="2400" dirty="0" err="1">
                <a:solidFill>
                  <a:schemeClr val="tx1"/>
                </a:solidFill>
              </a:rPr>
              <a:t>printf</a:t>
            </a:r>
            <a:r>
              <a:rPr lang="en-US" altLang="ko-KR" sz="2400" dirty="0">
                <a:solidFill>
                  <a:schemeClr val="tx1"/>
                </a:solidFill>
              </a:rPr>
              <a:t>(“%d,”, </a:t>
            </a:r>
            <a:r>
              <a:rPr lang="en-US" altLang="ko-KR" sz="2400" dirty="0" err="1">
                <a:solidFill>
                  <a:schemeClr val="tx1"/>
                </a:solidFill>
              </a:rPr>
              <a:t>i</a:t>
            </a:r>
            <a:r>
              <a:rPr lang="en-US" altLang="ko-KR" sz="2400" dirty="0">
                <a:solidFill>
                  <a:schemeClr val="tx1"/>
                </a:solidFill>
              </a:rPr>
              <a:t>++);</a:t>
            </a:r>
            <a:r>
              <a:rPr lang="en-US" altLang="ko-KR" sz="2400" dirty="0" err="1">
                <a:solidFill>
                  <a:schemeClr val="tx1"/>
                </a:solidFill>
              </a:rPr>
              <a:t>i</a:t>
            </a:r>
            <a:r>
              <a:rPr lang="en-US" altLang="ko-KR" sz="2400" dirty="0">
                <a:solidFill>
                  <a:schemeClr val="tx1"/>
                </a:solidFill>
              </a:rPr>
              <a:t>&lt;1e4&amp;&amp;main(1);}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DB1FBD2-B172-B574-645F-9F988ED60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484" y="5330287"/>
            <a:ext cx="5108669" cy="45025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192D102-0E95-2D42-4D9B-AF37C298B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763" y="2818958"/>
            <a:ext cx="4366638" cy="541067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39128EA3-0E0E-C6E2-4B37-ECDC9043B71B}"/>
              </a:ext>
            </a:extLst>
          </p:cNvPr>
          <p:cNvGrpSpPr/>
          <p:nvPr/>
        </p:nvGrpSpPr>
        <p:grpSpPr>
          <a:xfrm>
            <a:off x="7020233" y="2396971"/>
            <a:ext cx="4333568" cy="2100727"/>
            <a:chOff x="7292051" y="3148818"/>
            <a:chExt cx="3995074" cy="1689882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27011A0-15A2-A849-AA7A-1F7D7181FA54}"/>
                </a:ext>
              </a:extLst>
            </p:cNvPr>
            <p:cNvSpPr/>
            <p:nvPr/>
          </p:nvSpPr>
          <p:spPr>
            <a:xfrm>
              <a:off x="7292051" y="3148818"/>
              <a:ext cx="3995074" cy="1689882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ko-KR" altLang="en-US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E643222-D995-248C-26FF-4F0A9348C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32188" y="3213746"/>
              <a:ext cx="3872159" cy="1547609"/>
            </a:xfrm>
            <a:prstGeom prst="rect">
              <a:avLst/>
            </a:prstGeom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467905FF-CB39-9316-E195-83CADC42C5DA}"/>
              </a:ext>
            </a:extLst>
          </p:cNvPr>
          <p:cNvSpPr/>
          <p:nvPr/>
        </p:nvSpPr>
        <p:spPr>
          <a:xfrm>
            <a:off x="7020233" y="5043948"/>
            <a:ext cx="4333568" cy="1042217"/>
          </a:xfrm>
          <a:prstGeom prst="rect">
            <a:avLst/>
          </a:prstGeom>
          <a:solidFill>
            <a:schemeClr val="tx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958FB66-BA14-9123-FA48-CA2485F31F4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2681"/>
          <a:stretch/>
        </p:blipFill>
        <p:spPr>
          <a:xfrm>
            <a:off x="7068473" y="5189400"/>
            <a:ext cx="4237087" cy="75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730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B8A28-D11A-1A65-14E9-C258B1F7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935824" cy="844550"/>
          </a:xfrm>
        </p:spPr>
        <p:txBody>
          <a:bodyPr>
            <a:normAutofit/>
          </a:bodyPr>
          <a:lstStyle/>
          <a:p>
            <a:r>
              <a:rPr lang="en-US" altLang="ko-KR" sz="2800"/>
              <a:t>Satisfactions with Conditions </a:t>
            </a:r>
            <a:endParaRPr lang="ko-KR" altLang="en-US" sz="280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6E8EC41-2567-7F73-B278-869E6F176473}"/>
              </a:ext>
            </a:extLst>
          </p:cNvPr>
          <p:cNvSpPr/>
          <p:nvPr/>
        </p:nvSpPr>
        <p:spPr>
          <a:xfrm>
            <a:off x="8020051" y="1543050"/>
            <a:ext cx="3333749" cy="7810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Same execution result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978983-1A2C-9096-BEFD-411909738FD0}"/>
              </a:ext>
            </a:extLst>
          </p:cNvPr>
          <p:cNvSpPr/>
          <p:nvPr/>
        </p:nvSpPr>
        <p:spPr>
          <a:xfrm>
            <a:off x="8020051" y="2657473"/>
            <a:ext cx="3333749" cy="78105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Less than 53 bytes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B642ECA-65CB-B446-DD05-8E8424DF6D82}"/>
              </a:ext>
            </a:extLst>
          </p:cNvPr>
          <p:cNvSpPr/>
          <p:nvPr/>
        </p:nvSpPr>
        <p:spPr>
          <a:xfrm>
            <a:off x="8020051" y="3771896"/>
            <a:ext cx="3333749" cy="78105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Less than 42 bytes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ADA223-FC96-94AF-80BD-611CE5FD1A28}"/>
              </a:ext>
            </a:extLst>
          </p:cNvPr>
          <p:cNvSpPr/>
          <p:nvPr/>
        </p:nvSpPr>
        <p:spPr>
          <a:xfrm>
            <a:off x="8020050" y="4886319"/>
            <a:ext cx="3333749" cy="78105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tx1"/>
                </a:solidFill>
              </a:rPr>
              <a:t>No ‘While’ or ‘For’</a:t>
            </a:r>
            <a:endParaRPr lang="ko-KR" altLang="en-US" sz="2000" b="1">
              <a:solidFill>
                <a:schemeClr val="tx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CD31636-9740-AAB5-A982-FFEE219A6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74" y="1290637"/>
            <a:ext cx="504826" cy="50482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B1D7CAC-FC31-7E69-9F4F-A77A77EB6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74" y="2405060"/>
            <a:ext cx="504826" cy="50482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DB98048-D3A3-2109-7ADE-835D6F93C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74" y="4633906"/>
            <a:ext cx="504826" cy="50482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AAF443BC-B204-5611-E61C-DD139F3F8D28}"/>
              </a:ext>
            </a:extLst>
          </p:cNvPr>
          <p:cNvSpPr/>
          <p:nvPr/>
        </p:nvSpPr>
        <p:spPr>
          <a:xfrm>
            <a:off x="10217020" y="3560597"/>
            <a:ext cx="1410478" cy="4225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Total 42 bytes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8CE3D94-EC60-3A69-A03D-11033BE51620}"/>
              </a:ext>
            </a:extLst>
          </p:cNvPr>
          <p:cNvSpPr/>
          <p:nvPr/>
        </p:nvSpPr>
        <p:spPr>
          <a:xfrm>
            <a:off x="838200" y="1428750"/>
            <a:ext cx="6677025" cy="4467226"/>
          </a:xfrm>
          <a:prstGeom prst="rect">
            <a:avLst/>
          </a:prstGeom>
          <a:blipFill dpi="0" rotWithShape="1">
            <a:blip r:embed="rId3"/>
            <a:srcRect/>
            <a:stretch>
              <a:fillRect l="5000" r="5000"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1124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6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">
            <a:extLst>
              <a:ext uri="{FF2B5EF4-FFF2-40B4-BE49-F238E27FC236}">
                <a16:creationId xmlns:a16="http://schemas.microsoft.com/office/drawing/2014/main" id="{01E9E64A-3841-CEDE-F4B8-2800DBA4F4D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35000"/>
          </a:blip>
          <a:srcRect t="16322" b="86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14C19BD-C605-3ECC-0E81-E8F0FCCA0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FFFFFF"/>
                </a:solidFill>
                <a:latin typeface="+mj-ea"/>
              </a:rPr>
              <a:t>Make it short</a:t>
            </a:r>
            <a:br>
              <a:rPr lang="en-US" altLang="ko-KR" dirty="0">
                <a:solidFill>
                  <a:srgbClr val="FFFFFF"/>
                </a:solidFill>
                <a:latin typeface="+mj-ea"/>
              </a:rPr>
            </a:br>
            <a:r>
              <a:rPr lang="en-US" altLang="ko-KR" sz="2000" dirty="0">
                <a:solidFill>
                  <a:srgbClr val="FFFFFF"/>
                </a:solidFill>
                <a:latin typeface="+mj-ea"/>
              </a:rPr>
              <a:t>Computer System 1</a:t>
            </a:r>
            <a:r>
              <a:rPr lang="en-US" altLang="ko-KR" sz="2000" baseline="30000" dirty="0">
                <a:solidFill>
                  <a:srgbClr val="FFFFFF"/>
                </a:solidFill>
                <a:latin typeface="+mj-ea"/>
              </a:rPr>
              <a:t>st</a:t>
            </a:r>
            <a:r>
              <a:rPr lang="en-US" altLang="ko-KR" sz="2000" dirty="0">
                <a:solidFill>
                  <a:srgbClr val="FFFFFF"/>
                </a:solidFill>
                <a:latin typeface="+mj-ea"/>
              </a:rPr>
              <a:t> team presentation</a:t>
            </a:r>
            <a:endParaRPr lang="ko-KR" altLang="en-US" sz="2000" dirty="0">
              <a:solidFill>
                <a:srgbClr val="FFFFFF"/>
              </a:solidFill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85F98B-FE07-16FA-D510-362A6B1D0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FFFFFF"/>
                </a:solidFill>
                <a:latin typeface="+mn-ea"/>
              </a:rPr>
              <a:t>Thank You</a:t>
            </a:r>
            <a:endParaRPr lang="ko-KR" altLang="en-US" dirty="0">
              <a:solidFill>
                <a:srgbClr val="FFFFFF"/>
              </a:solidFill>
              <a:latin typeface="+mn-ea"/>
            </a:endParaRPr>
          </a:p>
        </p:txBody>
      </p:sp>
      <p:cxnSp>
        <p:nvCxnSpPr>
          <p:cNvPr id="42" name="Straight Connector 38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552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11B6FC-1421-9983-ACE4-C26255BB4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FFFFFF"/>
                </a:solidFill>
              </a:rPr>
              <a:t>contents</a:t>
            </a: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5608EA-605C-189E-35B0-89C756B60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Task Introduction</a:t>
            </a:r>
          </a:p>
          <a:p>
            <a:pPr marL="0" indent="0">
              <a:buNone/>
            </a:pPr>
            <a:r>
              <a:rPr lang="en-US" altLang="ko-KR" dirty="0"/>
              <a:t> 2. Solution</a:t>
            </a:r>
          </a:p>
          <a:p>
            <a:pPr marL="0" indent="0">
              <a:buNone/>
            </a:pPr>
            <a:r>
              <a:rPr lang="en-US" altLang="ko-KR" dirty="0"/>
              <a:t> 3. Result</a:t>
            </a:r>
          </a:p>
          <a:p>
            <a:pPr marL="0" indent="0">
              <a:buNone/>
            </a:pPr>
            <a:r>
              <a:rPr lang="en-US" altLang="ko-KR" dirty="0"/>
              <a:t> 4. Another Trial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54000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BABAF-AECA-7D54-855B-729699DCCE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/>
                </a:solidFill>
              </a:rPr>
              <a:t>Task Introduction</a:t>
            </a:r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21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B8A28-D11A-1A65-14E9-C258B1F7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286250" cy="844550"/>
          </a:xfrm>
        </p:spPr>
        <p:txBody>
          <a:bodyPr>
            <a:normAutofit fontScale="90000"/>
          </a:bodyPr>
          <a:lstStyle/>
          <a:p>
            <a:r>
              <a:rPr lang="en-US" altLang="ko-KR"/>
              <a:t>Task Introduction 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31E79A-1516-F317-32D1-9A70520B6216}"/>
              </a:ext>
            </a:extLst>
          </p:cNvPr>
          <p:cNvSpPr/>
          <p:nvPr/>
        </p:nvSpPr>
        <p:spPr>
          <a:xfrm>
            <a:off x="957262" y="1457324"/>
            <a:ext cx="10277475" cy="3762375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A7B37BA-4D89-5D40-C924-886CF8DDAAF0}"/>
              </a:ext>
            </a:extLst>
          </p:cNvPr>
          <p:cNvSpPr/>
          <p:nvPr/>
        </p:nvSpPr>
        <p:spPr>
          <a:xfrm>
            <a:off x="957262" y="5476875"/>
            <a:ext cx="4933944" cy="800100"/>
          </a:xfrm>
          <a:prstGeom prst="rect">
            <a:avLst/>
          </a:prstGeom>
          <a:blipFill dpi="0" rotWithShape="1">
            <a:blip r:embed="rId3"/>
            <a:srcRect/>
            <a:stretch>
              <a:fillRect l="-1000" t="-17000" r="-1000" b="-7000"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56E753-C9F8-56D2-EEC7-7349DA815717}"/>
              </a:ext>
            </a:extLst>
          </p:cNvPr>
          <p:cNvSpPr/>
          <p:nvPr/>
        </p:nvSpPr>
        <p:spPr>
          <a:xfrm>
            <a:off x="6300796" y="5476875"/>
            <a:ext cx="4933944" cy="800100"/>
          </a:xfrm>
          <a:prstGeom prst="rect">
            <a:avLst/>
          </a:prstGeom>
          <a:blipFill dpi="0" rotWithShape="1">
            <a:blip r:embed="rId4"/>
            <a:srcRect/>
            <a:stretch>
              <a:fillRect l="-2000" t="-13000" r="-2000" b="-5000"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11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B8A28-D11A-1A65-14E9-C258B1F7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286250" cy="844550"/>
          </a:xfrm>
        </p:spPr>
        <p:txBody>
          <a:bodyPr>
            <a:normAutofit fontScale="90000"/>
          </a:bodyPr>
          <a:lstStyle/>
          <a:p>
            <a:r>
              <a:rPr lang="en-US" altLang="ko-KR"/>
              <a:t>Task Introduction 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31E79A-1516-F317-32D1-9A70520B6216}"/>
              </a:ext>
            </a:extLst>
          </p:cNvPr>
          <p:cNvSpPr/>
          <p:nvPr/>
        </p:nvSpPr>
        <p:spPr>
          <a:xfrm>
            <a:off x="817301" y="1594466"/>
            <a:ext cx="5214599" cy="445177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>
                <a:solidFill>
                  <a:schemeClr val="tx1"/>
                </a:solidFill>
              </a:rPr>
              <a:t>1 #include &lt;</a:t>
            </a:r>
            <a:r>
              <a:rPr lang="en-US" altLang="ko-KR" sz="2800" err="1">
                <a:solidFill>
                  <a:schemeClr val="tx1"/>
                </a:solidFill>
              </a:rPr>
              <a:t>stdio.h</a:t>
            </a:r>
            <a:r>
              <a:rPr lang="en-US" altLang="ko-KR" sz="2800">
                <a:solidFill>
                  <a:schemeClr val="tx1"/>
                </a:solidFill>
              </a:rPr>
              <a:t>&gt;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2 int main()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3 {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4 	int 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;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5 	for (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=1; 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&lt;10000; 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++)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6 	{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7 		</a:t>
            </a:r>
            <a:r>
              <a:rPr lang="en-US" altLang="ko-KR" sz="2800" err="1">
                <a:solidFill>
                  <a:schemeClr val="tx1"/>
                </a:solidFill>
              </a:rPr>
              <a:t>printf</a:t>
            </a:r>
            <a:r>
              <a:rPr lang="en-US" altLang="ko-KR" sz="2800">
                <a:solidFill>
                  <a:schemeClr val="tx1"/>
                </a:solidFill>
              </a:rPr>
              <a:t>(“%d,”, 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);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8 	}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9 }</a:t>
            </a:r>
            <a:endParaRPr lang="ko-KR" altLang="en-US" sz="280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56E753-C9F8-56D2-EEC7-7349DA815717}"/>
              </a:ext>
            </a:extLst>
          </p:cNvPr>
          <p:cNvSpPr/>
          <p:nvPr/>
        </p:nvSpPr>
        <p:spPr>
          <a:xfrm>
            <a:off x="6439105" y="1687773"/>
            <a:ext cx="4785622" cy="6608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Standard input/output library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ED71CD8-3790-C718-2908-6E92510C9683}"/>
              </a:ext>
            </a:extLst>
          </p:cNvPr>
          <p:cNvSpPr/>
          <p:nvPr/>
        </p:nvSpPr>
        <p:spPr>
          <a:xfrm>
            <a:off x="6439105" y="2586229"/>
            <a:ext cx="4785622" cy="66082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Program starts with main() function </a:t>
            </a:r>
          </a:p>
          <a:p>
            <a:pPr algn="ctr"/>
            <a:r>
              <a:rPr lang="en-US" altLang="ko-KR">
                <a:solidFill>
                  <a:schemeClr val="tx1"/>
                </a:solidFill>
              </a:rPr>
              <a:t>(which returns integer and no parameters)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C735EB3-57EA-D267-3A6A-BAE23AFC2D46}"/>
              </a:ext>
            </a:extLst>
          </p:cNvPr>
          <p:cNvSpPr/>
          <p:nvPr/>
        </p:nvSpPr>
        <p:spPr>
          <a:xfrm>
            <a:off x="6439105" y="3485808"/>
            <a:ext cx="4785622" cy="6608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Declare integer value named ‘</a:t>
            </a:r>
            <a:r>
              <a:rPr lang="en-US" altLang="ko-KR" err="1">
                <a:solidFill>
                  <a:schemeClr val="tx1"/>
                </a:solidFill>
              </a:rPr>
              <a:t>i</a:t>
            </a:r>
            <a:r>
              <a:rPr lang="en-US" altLang="ko-KR">
                <a:solidFill>
                  <a:schemeClr val="tx1"/>
                </a:solidFill>
              </a:rPr>
              <a:t>’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1DED87-B8E8-43D7-7228-EF81332A8FE9}"/>
              </a:ext>
            </a:extLst>
          </p:cNvPr>
          <p:cNvSpPr/>
          <p:nvPr/>
        </p:nvSpPr>
        <p:spPr>
          <a:xfrm>
            <a:off x="6439105" y="4387571"/>
            <a:ext cx="4785622" cy="66082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Initialize </a:t>
            </a:r>
            <a:r>
              <a:rPr lang="en-US" altLang="ko-KR" err="1">
                <a:solidFill>
                  <a:schemeClr val="tx1"/>
                </a:solidFill>
              </a:rPr>
              <a:t>i</a:t>
            </a:r>
            <a:r>
              <a:rPr lang="en-US" altLang="ko-KR">
                <a:solidFill>
                  <a:schemeClr val="tx1"/>
                </a:solidFill>
              </a:rPr>
              <a:t> to 1, and repeat add 1 for </a:t>
            </a:r>
            <a:r>
              <a:rPr lang="en-US" altLang="ko-KR" err="1">
                <a:solidFill>
                  <a:schemeClr val="tx1"/>
                </a:solidFill>
              </a:rPr>
              <a:t>i</a:t>
            </a:r>
            <a:r>
              <a:rPr lang="en-US" altLang="ko-KR">
                <a:solidFill>
                  <a:schemeClr val="tx1"/>
                </a:solidFill>
              </a:rPr>
              <a:t> is less than 10000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EDDE4D-701B-B01B-66C1-C9FDCC70F972}"/>
              </a:ext>
            </a:extLst>
          </p:cNvPr>
          <p:cNvSpPr/>
          <p:nvPr/>
        </p:nvSpPr>
        <p:spPr>
          <a:xfrm>
            <a:off x="6439105" y="5289334"/>
            <a:ext cx="4785622" cy="6608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Within the loop, print the value of </a:t>
            </a:r>
            <a:r>
              <a:rPr lang="en-US" altLang="ko-KR" err="1">
                <a:solidFill>
                  <a:schemeClr val="tx1"/>
                </a:solidFill>
              </a:rPr>
              <a:t>i</a:t>
            </a:r>
            <a:r>
              <a:rPr lang="en-US" altLang="ko-KR">
                <a:solidFill>
                  <a:schemeClr val="tx1"/>
                </a:solidFill>
              </a:rPr>
              <a:t>, separating each with ‘,’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91626FD-924B-40EA-3CA0-C9BA73FE6E8E}"/>
              </a:ext>
            </a:extLst>
          </p:cNvPr>
          <p:cNvSpPr/>
          <p:nvPr/>
        </p:nvSpPr>
        <p:spPr>
          <a:xfrm>
            <a:off x="4355384" y="2102695"/>
            <a:ext cx="180000" cy="180000"/>
          </a:xfrm>
          <a:prstGeom prst="ellipse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24401CB-878E-A843-8230-EF7349CBC6A0}"/>
              </a:ext>
            </a:extLst>
          </p:cNvPr>
          <p:cNvSpPr/>
          <p:nvPr/>
        </p:nvSpPr>
        <p:spPr>
          <a:xfrm>
            <a:off x="2981325" y="2525343"/>
            <a:ext cx="180000" cy="180000"/>
          </a:xfrm>
          <a:prstGeom prst="ellipse">
            <a:avLst/>
          </a:prstGeom>
          <a:solidFill>
            <a:srgbClr val="8FAA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590F953-027C-1CFC-C518-E6492E1BB915}"/>
              </a:ext>
            </a:extLst>
          </p:cNvPr>
          <p:cNvSpPr/>
          <p:nvPr/>
        </p:nvSpPr>
        <p:spPr>
          <a:xfrm>
            <a:off x="2598770" y="3339000"/>
            <a:ext cx="180000" cy="180000"/>
          </a:xfrm>
          <a:prstGeom prst="ellipse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6C9C481-E716-D641-8C21-A701D934FB77}"/>
              </a:ext>
            </a:extLst>
          </p:cNvPr>
          <p:cNvSpPr/>
          <p:nvPr/>
        </p:nvSpPr>
        <p:spPr>
          <a:xfrm>
            <a:off x="5507459" y="3801427"/>
            <a:ext cx="180000" cy="180000"/>
          </a:xfrm>
          <a:prstGeom prst="ellipse">
            <a:avLst/>
          </a:prstGeom>
          <a:solidFill>
            <a:srgbClr val="8FAA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B580F87-3A8B-A5BB-116D-A28D10DF9087}"/>
              </a:ext>
            </a:extLst>
          </p:cNvPr>
          <p:cNvSpPr/>
          <p:nvPr/>
        </p:nvSpPr>
        <p:spPr>
          <a:xfrm>
            <a:off x="5034450" y="4627984"/>
            <a:ext cx="180000" cy="180000"/>
          </a:xfrm>
          <a:prstGeom prst="ellipse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272B542-3EE7-725E-9004-2CCC57C90CD5}"/>
              </a:ext>
            </a:extLst>
          </p:cNvPr>
          <p:cNvCxnSpPr>
            <a:cxnSpLocks/>
            <a:stCxn id="9" idx="6"/>
            <a:endCxn id="8" idx="1"/>
          </p:cNvCxnSpPr>
          <p:nvPr/>
        </p:nvCxnSpPr>
        <p:spPr>
          <a:xfrm flipV="1">
            <a:off x="4535384" y="2018186"/>
            <a:ext cx="1903721" cy="17450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249BFB3-5AAC-6039-52D5-4A61193DFDDE}"/>
              </a:ext>
            </a:extLst>
          </p:cNvPr>
          <p:cNvCxnSpPr>
            <a:cxnSpLocks/>
            <a:stCxn id="10" idx="6"/>
            <a:endCxn id="3" idx="1"/>
          </p:cNvCxnSpPr>
          <p:nvPr/>
        </p:nvCxnSpPr>
        <p:spPr>
          <a:xfrm>
            <a:off x="3161325" y="2615343"/>
            <a:ext cx="3277780" cy="30129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8839631-F98A-7CCB-C074-EEFEC3018A4F}"/>
              </a:ext>
            </a:extLst>
          </p:cNvPr>
          <p:cNvCxnSpPr>
            <a:cxnSpLocks/>
            <a:stCxn id="11" idx="6"/>
            <a:endCxn id="5" idx="1"/>
          </p:cNvCxnSpPr>
          <p:nvPr/>
        </p:nvCxnSpPr>
        <p:spPr>
          <a:xfrm>
            <a:off x="2778770" y="3429000"/>
            <a:ext cx="3660335" cy="38722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A88CD8D-2C8D-DAFE-308D-8D75A382E67A}"/>
              </a:ext>
            </a:extLst>
          </p:cNvPr>
          <p:cNvCxnSpPr>
            <a:cxnSpLocks/>
            <a:stCxn id="12" idx="5"/>
            <a:endCxn id="6" idx="1"/>
          </p:cNvCxnSpPr>
          <p:nvPr/>
        </p:nvCxnSpPr>
        <p:spPr>
          <a:xfrm>
            <a:off x="5661099" y="3955067"/>
            <a:ext cx="778006" cy="7629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67048CB-5DDD-E472-1A7A-65D339580A4C}"/>
              </a:ext>
            </a:extLst>
          </p:cNvPr>
          <p:cNvCxnSpPr>
            <a:cxnSpLocks/>
            <a:stCxn id="13" idx="5"/>
            <a:endCxn id="7" idx="1"/>
          </p:cNvCxnSpPr>
          <p:nvPr/>
        </p:nvCxnSpPr>
        <p:spPr>
          <a:xfrm>
            <a:off x="5188090" y="4781624"/>
            <a:ext cx="1251015" cy="83812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568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BABAF-AECA-7D54-855B-729699DCCE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/>
                </a:solidFill>
              </a:rPr>
              <a:t>Solution</a:t>
            </a:r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878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B8A28-D11A-1A65-14E9-C258B1F7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286250" cy="844550"/>
          </a:xfrm>
        </p:spPr>
        <p:txBody>
          <a:bodyPr>
            <a:normAutofit/>
          </a:bodyPr>
          <a:lstStyle/>
          <a:p>
            <a:r>
              <a:rPr lang="en-US" altLang="ko-KR"/>
              <a:t>Delete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31E79A-1516-F317-32D1-9A70520B6216}"/>
              </a:ext>
            </a:extLst>
          </p:cNvPr>
          <p:cNvSpPr/>
          <p:nvPr/>
        </p:nvSpPr>
        <p:spPr>
          <a:xfrm>
            <a:off x="817301" y="1594466"/>
            <a:ext cx="5214599" cy="445177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>
                <a:solidFill>
                  <a:schemeClr val="tx1"/>
                </a:solidFill>
              </a:rPr>
              <a:t>1 #include &lt;</a:t>
            </a:r>
            <a:r>
              <a:rPr lang="en-US" altLang="ko-KR" sz="2800" err="1">
                <a:solidFill>
                  <a:schemeClr val="tx1"/>
                </a:solidFill>
              </a:rPr>
              <a:t>stdio.h</a:t>
            </a:r>
            <a:r>
              <a:rPr lang="en-US" altLang="ko-KR" sz="2800">
                <a:solidFill>
                  <a:schemeClr val="tx1"/>
                </a:solidFill>
              </a:rPr>
              <a:t>&gt;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2 int main()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3 {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4 	int 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;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5 	for (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=1; 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&lt;10000; 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++)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6 	{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7 		</a:t>
            </a:r>
            <a:r>
              <a:rPr lang="en-US" altLang="ko-KR" sz="2800" err="1">
                <a:solidFill>
                  <a:schemeClr val="tx1"/>
                </a:solidFill>
              </a:rPr>
              <a:t>printf</a:t>
            </a:r>
            <a:r>
              <a:rPr lang="en-US" altLang="ko-KR" sz="2800">
                <a:solidFill>
                  <a:schemeClr val="tx1"/>
                </a:solidFill>
              </a:rPr>
              <a:t>(“%d,”, </a:t>
            </a:r>
            <a:r>
              <a:rPr lang="en-US" altLang="ko-KR" sz="2800" err="1">
                <a:solidFill>
                  <a:schemeClr val="tx1"/>
                </a:solidFill>
              </a:rPr>
              <a:t>i</a:t>
            </a:r>
            <a:r>
              <a:rPr lang="en-US" altLang="ko-KR" sz="2800">
                <a:solidFill>
                  <a:schemeClr val="tx1"/>
                </a:solidFill>
              </a:rPr>
              <a:t>);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8 	}</a:t>
            </a:r>
          </a:p>
          <a:p>
            <a:r>
              <a:rPr lang="en-US" altLang="ko-KR" sz="2800">
                <a:solidFill>
                  <a:schemeClr val="tx1"/>
                </a:solidFill>
              </a:rPr>
              <a:t>9 }</a:t>
            </a:r>
            <a:endParaRPr lang="ko-KR" altLang="en-US" sz="280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56E753-C9F8-56D2-EEC7-7349DA815717}"/>
              </a:ext>
            </a:extLst>
          </p:cNvPr>
          <p:cNvSpPr/>
          <p:nvPr/>
        </p:nvSpPr>
        <p:spPr>
          <a:xfrm>
            <a:off x="6439105" y="1651968"/>
            <a:ext cx="4785622" cy="12311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In some cases, certain standard functions like ‘</a:t>
            </a:r>
            <a:r>
              <a:rPr lang="en-US" altLang="ko-KR" sz="1400" dirty="0" err="1">
                <a:solidFill>
                  <a:schemeClr val="tx1"/>
                </a:solidFill>
              </a:rPr>
              <a:t>printf</a:t>
            </a:r>
            <a:r>
              <a:rPr lang="en-US" altLang="ko-KR" sz="1400" dirty="0">
                <a:solidFill>
                  <a:schemeClr val="tx1"/>
                </a:solidFill>
              </a:rPr>
              <a:t>’ are automatically linked by the compiler without the need to specify them separately, by including the header file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C735EB3-57EA-D267-3A6A-BAE23AFC2D46}"/>
              </a:ext>
            </a:extLst>
          </p:cNvPr>
          <p:cNvSpPr/>
          <p:nvPr/>
        </p:nvSpPr>
        <p:spPr>
          <a:xfrm>
            <a:off x="6439105" y="3125082"/>
            <a:ext cx="4785622" cy="12311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Automatically default the return type to int when omitting the return value in function definition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EDDE4D-701B-B01B-66C1-C9FDCC70F972}"/>
              </a:ext>
            </a:extLst>
          </p:cNvPr>
          <p:cNvSpPr/>
          <p:nvPr/>
        </p:nvSpPr>
        <p:spPr>
          <a:xfrm>
            <a:off x="6439105" y="4598196"/>
            <a:ext cx="4785622" cy="123110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Removing the newline does not affect the code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FDD14D2-4672-A8F5-70BF-34B8CCA3283C}"/>
              </a:ext>
            </a:extLst>
          </p:cNvPr>
          <p:cNvSpPr/>
          <p:nvPr/>
        </p:nvSpPr>
        <p:spPr>
          <a:xfrm>
            <a:off x="1190625" y="1914525"/>
            <a:ext cx="3133725" cy="4476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9007E2E-5BA2-3017-67BA-FCEEB7872FBA}"/>
              </a:ext>
            </a:extLst>
          </p:cNvPr>
          <p:cNvCxnSpPr>
            <a:cxnSpLocks/>
            <a:stCxn id="18" idx="3"/>
            <a:endCxn id="8" idx="1"/>
          </p:cNvCxnSpPr>
          <p:nvPr/>
        </p:nvCxnSpPr>
        <p:spPr>
          <a:xfrm>
            <a:off x="4324350" y="2138363"/>
            <a:ext cx="2114755" cy="1291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3868500-5C6B-74CA-6EEA-47CB633C4B65}"/>
              </a:ext>
            </a:extLst>
          </p:cNvPr>
          <p:cNvSpPr/>
          <p:nvPr/>
        </p:nvSpPr>
        <p:spPr>
          <a:xfrm>
            <a:off x="1190626" y="2371091"/>
            <a:ext cx="533400" cy="375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AB63B18-5792-29D3-5B2F-79E26F374FEE}"/>
              </a:ext>
            </a:extLst>
          </p:cNvPr>
          <p:cNvCxnSpPr>
            <a:cxnSpLocks/>
            <a:stCxn id="29" idx="3"/>
            <a:endCxn id="5" idx="1"/>
          </p:cNvCxnSpPr>
          <p:nvPr/>
        </p:nvCxnSpPr>
        <p:spPr>
          <a:xfrm>
            <a:off x="1724026" y="2559041"/>
            <a:ext cx="4715079" cy="1181593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3A1C12-6420-A56A-E84D-278278167110}"/>
              </a:ext>
            </a:extLst>
          </p:cNvPr>
          <p:cNvSpPr/>
          <p:nvPr/>
        </p:nvSpPr>
        <p:spPr>
          <a:xfrm>
            <a:off x="800103" y="1954859"/>
            <a:ext cx="331524" cy="387444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03217EC-A4B3-A4E6-25E1-C36D955D401F}"/>
              </a:ext>
            </a:extLst>
          </p:cNvPr>
          <p:cNvCxnSpPr>
            <a:cxnSpLocks/>
            <a:stCxn id="31" idx="3"/>
            <a:endCxn id="7" idx="1"/>
          </p:cNvCxnSpPr>
          <p:nvPr/>
        </p:nvCxnSpPr>
        <p:spPr>
          <a:xfrm>
            <a:off x="1131627" y="3892080"/>
            <a:ext cx="5307478" cy="1321668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88B9FD9-8AE9-4459-86BA-46C3602F68BF}"/>
              </a:ext>
            </a:extLst>
          </p:cNvPr>
          <p:cNvSpPr txBox="1"/>
          <p:nvPr/>
        </p:nvSpPr>
        <p:spPr>
          <a:xfrm>
            <a:off x="6100302" y="275575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634088-144C-668E-1D27-25FDA733F788}"/>
              </a:ext>
            </a:extLst>
          </p:cNvPr>
          <p:cNvSpPr txBox="1"/>
          <p:nvPr/>
        </p:nvSpPr>
        <p:spPr>
          <a:xfrm>
            <a:off x="5128727" y="536519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8934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B8A28-D11A-1A65-14E9-C258B1F7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286250" cy="844550"/>
          </a:xfrm>
        </p:spPr>
        <p:txBody>
          <a:bodyPr>
            <a:normAutofit/>
          </a:bodyPr>
          <a:lstStyle/>
          <a:p>
            <a:r>
              <a:rPr lang="en-US" altLang="ko-KR"/>
              <a:t>Condensation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31E79A-1516-F317-32D1-9A70520B6216}"/>
              </a:ext>
            </a:extLst>
          </p:cNvPr>
          <p:cNvSpPr/>
          <p:nvPr/>
        </p:nvSpPr>
        <p:spPr>
          <a:xfrm>
            <a:off x="817301" y="1594466"/>
            <a:ext cx="5214599" cy="445177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</a:rPr>
              <a:t>1 main(</a:t>
            </a:r>
            <a:r>
              <a:rPr lang="en-US" altLang="ko-KR" sz="2800" dirty="0" err="1">
                <a:solidFill>
                  <a:schemeClr val="tx1"/>
                </a:solidFill>
              </a:rPr>
              <a:t>i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sz="2800" dirty="0">
                <a:solidFill>
                  <a:schemeClr val="tx1"/>
                </a:solidFill>
              </a:rPr>
              <a:t>   {int </a:t>
            </a:r>
            <a:r>
              <a:rPr lang="en-US" altLang="ko-KR" sz="2800" dirty="0" err="1">
                <a:solidFill>
                  <a:schemeClr val="tx1"/>
                </a:solidFill>
              </a:rPr>
              <a:t>i</a:t>
            </a:r>
            <a:r>
              <a:rPr lang="en-US" altLang="ko-KR" sz="2800" dirty="0">
                <a:solidFill>
                  <a:schemeClr val="tx1"/>
                </a:solidFill>
              </a:rPr>
              <a:t>;</a:t>
            </a:r>
          </a:p>
          <a:p>
            <a:r>
              <a:rPr lang="en-US" altLang="ko-KR" sz="2800" dirty="0">
                <a:solidFill>
                  <a:schemeClr val="tx1"/>
                </a:solidFill>
              </a:rPr>
              <a:t>   for (</a:t>
            </a:r>
            <a:r>
              <a:rPr lang="en-US" altLang="ko-KR" sz="2800" dirty="0" err="1">
                <a:solidFill>
                  <a:schemeClr val="tx1"/>
                </a:solidFill>
              </a:rPr>
              <a:t>i</a:t>
            </a:r>
            <a:r>
              <a:rPr lang="en-US" altLang="ko-KR" sz="2800" dirty="0">
                <a:solidFill>
                  <a:schemeClr val="tx1"/>
                </a:solidFill>
              </a:rPr>
              <a:t>=1; </a:t>
            </a:r>
            <a:r>
              <a:rPr lang="en-US" altLang="ko-KR" sz="2800" dirty="0" err="1">
                <a:solidFill>
                  <a:schemeClr val="tx1"/>
                </a:solidFill>
              </a:rPr>
              <a:t>i</a:t>
            </a:r>
            <a:r>
              <a:rPr lang="en-US" altLang="ko-KR" sz="2800" dirty="0">
                <a:solidFill>
                  <a:schemeClr val="tx1"/>
                </a:solidFill>
              </a:rPr>
              <a:t>&lt;10000; </a:t>
            </a:r>
            <a:r>
              <a:rPr lang="en-US" altLang="ko-KR" sz="2800" dirty="0" err="1">
                <a:solidFill>
                  <a:schemeClr val="tx1"/>
                </a:solidFill>
              </a:rPr>
              <a:t>i</a:t>
            </a:r>
            <a:r>
              <a:rPr lang="en-US" altLang="ko-KR" sz="2800" dirty="0">
                <a:solidFill>
                  <a:schemeClr val="tx1"/>
                </a:solidFill>
              </a:rPr>
              <a:t>++)</a:t>
            </a:r>
          </a:p>
          <a:p>
            <a:r>
              <a:rPr lang="en-US" altLang="ko-KR" sz="2800" dirty="0">
                <a:solidFill>
                  <a:schemeClr val="tx1"/>
                </a:solidFill>
              </a:rPr>
              <a:t>   {</a:t>
            </a:r>
            <a:r>
              <a:rPr lang="en-US" altLang="ko-KR" sz="2800" dirty="0" err="1">
                <a:solidFill>
                  <a:schemeClr val="tx1"/>
                </a:solidFill>
              </a:rPr>
              <a:t>printf</a:t>
            </a:r>
            <a:r>
              <a:rPr lang="en-US" altLang="ko-KR" sz="2800" dirty="0">
                <a:solidFill>
                  <a:schemeClr val="tx1"/>
                </a:solidFill>
              </a:rPr>
              <a:t>(“%d,”, </a:t>
            </a:r>
            <a:r>
              <a:rPr lang="en-US" altLang="ko-KR" sz="2800" dirty="0" err="1">
                <a:solidFill>
                  <a:schemeClr val="tx1"/>
                </a:solidFill>
              </a:rPr>
              <a:t>i</a:t>
            </a:r>
            <a:r>
              <a:rPr lang="en-US" altLang="ko-KR" sz="2800" dirty="0">
                <a:solidFill>
                  <a:schemeClr val="tx1"/>
                </a:solidFill>
              </a:rPr>
              <a:t>);}}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56E753-C9F8-56D2-EEC7-7349DA815717}"/>
              </a:ext>
            </a:extLst>
          </p:cNvPr>
          <p:cNvSpPr/>
          <p:nvPr/>
        </p:nvSpPr>
        <p:spPr>
          <a:xfrm>
            <a:off x="6439105" y="1639941"/>
            <a:ext cx="4785622" cy="123452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10000 can be expressed as 1e4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C735EB3-57EA-D267-3A6A-BAE23AFC2D46}"/>
              </a:ext>
            </a:extLst>
          </p:cNvPr>
          <p:cNvSpPr/>
          <p:nvPr/>
        </p:nvSpPr>
        <p:spPr>
          <a:xfrm>
            <a:off x="6439105" y="3113055"/>
            <a:ext cx="4785622" cy="123452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You can omit the initialization and perform increment or decrement in the execution statement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EDDE4D-701B-B01B-66C1-C9FDCC70F972}"/>
              </a:ext>
            </a:extLst>
          </p:cNvPr>
          <p:cNvSpPr/>
          <p:nvPr/>
        </p:nvSpPr>
        <p:spPr>
          <a:xfrm>
            <a:off x="6439105" y="4586169"/>
            <a:ext cx="4785622" cy="123452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In C99 version and later, if a program terminates without issues, the function returns 0 even if you don't explicitly specify a return statement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FDD14D2-4672-A8F5-70BF-34B8CCA3283C}"/>
              </a:ext>
            </a:extLst>
          </p:cNvPr>
          <p:cNvSpPr/>
          <p:nvPr/>
        </p:nvSpPr>
        <p:spPr>
          <a:xfrm>
            <a:off x="1325791" y="3439876"/>
            <a:ext cx="749709" cy="3763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9007E2E-5BA2-3017-67BA-FCEEB7872FBA}"/>
              </a:ext>
            </a:extLst>
          </p:cNvPr>
          <p:cNvCxnSpPr>
            <a:cxnSpLocks/>
            <a:stCxn id="18" idx="3"/>
            <a:endCxn id="5" idx="1"/>
          </p:cNvCxnSpPr>
          <p:nvPr/>
        </p:nvCxnSpPr>
        <p:spPr>
          <a:xfrm>
            <a:off x="2075500" y="3628049"/>
            <a:ext cx="4363605" cy="1022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3868500-5C6B-74CA-6EEA-47CB633C4B65}"/>
              </a:ext>
            </a:extLst>
          </p:cNvPr>
          <p:cNvSpPr/>
          <p:nvPr/>
        </p:nvSpPr>
        <p:spPr>
          <a:xfrm>
            <a:off x="2981325" y="3845573"/>
            <a:ext cx="1078611" cy="37634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AB63B18-5792-29D3-5B2F-79E26F374FEE}"/>
              </a:ext>
            </a:extLst>
          </p:cNvPr>
          <p:cNvCxnSpPr>
            <a:cxnSpLocks/>
            <a:stCxn id="29" idx="0"/>
            <a:endCxn id="8" idx="1"/>
          </p:cNvCxnSpPr>
          <p:nvPr/>
        </p:nvCxnSpPr>
        <p:spPr>
          <a:xfrm flipV="1">
            <a:off x="3520631" y="2257205"/>
            <a:ext cx="2918474" cy="1588368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3A1C12-6420-A56A-E84D-278278167110}"/>
              </a:ext>
            </a:extLst>
          </p:cNvPr>
          <p:cNvSpPr/>
          <p:nvPr/>
        </p:nvSpPr>
        <p:spPr>
          <a:xfrm>
            <a:off x="4159963" y="3854018"/>
            <a:ext cx="749709" cy="3763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03217EC-A4B3-A4E6-25E1-C36D955D401F}"/>
              </a:ext>
            </a:extLst>
          </p:cNvPr>
          <p:cNvCxnSpPr>
            <a:cxnSpLocks/>
            <a:stCxn id="31" idx="3"/>
            <a:endCxn id="5" idx="1"/>
          </p:cNvCxnSpPr>
          <p:nvPr/>
        </p:nvCxnSpPr>
        <p:spPr>
          <a:xfrm flipV="1">
            <a:off x="4909672" y="3730319"/>
            <a:ext cx="1529433" cy="31187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068FC4E-1638-B30F-E6E1-E8D7EDB3B0E1}"/>
              </a:ext>
            </a:extLst>
          </p:cNvPr>
          <p:cNvSpPr/>
          <p:nvPr/>
        </p:nvSpPr>
        <p:spPr>
          <a:xfrm>
            <a:off x="3277547" y="4287464"/>
            <a:ext cx="294105" cy="3763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93E0DB0-1B83-58DA-D73C-5A92B1D7EA3E}"/>
              </a:ext>
            </a:extLst>
          </p:cNvPr>
          <p:cNvCxnSpPr>
            <a:cxnSpLocks/>
            <a:stCxn id="36" idx="3"/>
            <a:endCxn id="5" idx="1"/>
          </p:cNvCxnSpPr>
          <p:nvPr/>
        </p:nvCxnSpPr>
        <p:spPr>
          <a:xfrm flipV="1">
            <a:off x="3571652" y="3730319"/>
            <a:ext cx="2867453" cy="7453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0A8EAFA-98F6-B6BC-AD19-21ECA773BCB6}"/>
              </a:ext>
            </a:extLst>
          </p:cNvPr>
          <p:cNvSpPr/>
          <p:nvPr/>
        </p:nvSpPr>
        <p:spPr>
          <a:xfrm>
            <a:off x="8831916" y="5685046"/>
            <a:ext cx="2714907" cy="37423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Section 5.1.2.2.3 of C99 TC3, Part 0</a:t>
            </a:r>
          </a:p>
        </p:txBody>
      </p:sp>
    </p:spTree>
    <p:extLst>
      <p:ext uri="{BB962C8B-B14F-4D97-AF65-F5344CB8AC3E}">
        <p14:creationId xmlns:p14="http://schemas.microsoft.com/office/powerpoint/2010/main" val="50161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BABAF-AECA-7D54-855B-729699DCCE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/>
                </a:solidFill>
              </a:rPr>
              <a:t>Result</a:t>
            </a:r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184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GothicNe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GothicNe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c006087-a0aa-4193-bbe9-27bd7470d7ab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8041410A7CCA3440BCC0A3BDCFF0913A" ma:contentTypeVersion="4" ma:contentTypeDescription="새 문서를 만듭니다." ma:contentTypeScope="" ma:versionID="9a321683a907a2b9a2e8bb9e2f0c8c33">
  <xsd:schema xmlns:xsd="http://www.w3.org/2001/XMLSchema" xmlns:xs="http://www.w3.org/2001/XMLSchema" xmlns:p="http://schemas.microsoft.com/office/2006/metadata/properties" xmlns:ns3="9c006087-a0aa-4193-bbe9-27bd7470d7ab" targetNamespace="http://schemas.microsoft.com/office/2006/metadata/properties" ma:root="true" ma:fieldsID="7b328370927c2ba32632bad4633935f0" ns3:_="">
    <xsd:import namespace="9c006087-a0aa-4193-bbe9-27bd7470d7a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006087-a0aa-4193-bbe9-27bd7470d7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7D8F3E-40B2-4A97-A76D-BBF80913CF17}">
  <ds:schemaRefs>
    <ds:schemaRef ds:uri="http://purl.org/dc/terms/"/>
    <ds:schemaRef ds:uri="9c006087-a0aa-4193-bbe9-27bd7470d7ab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ACD6AFE9-F571-4FA0-9432-ECA8BE3F0532}">
  <ds:schemaRefs>
    <ds:schemaRef ds:uri="9c006087-a0aa-4193-bbe9-27bd7470d7a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39CD678-5D7F-431A-A674-2CFF1268F7F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487</Words>
  <Application>Microsoft Office PowerPoint</Application>
  <PresentationFormat>와이드스크린</PresentationFormat>
  <Paragraphs>80</Paragraphs>
  <Slides>16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Microsoft GothicNeo Light</vt:lpstr>
      <vt:lpstr>Calibri</vt:lpstr>
      <vt:lpstr>Arial</vt:lpstr>
      <vt:lpstr>맑은 고딕</vt:lpstr>
      <vt:lpstr>Microsoft GothicNeo</vt:lpstr>
      <vt:lpstr>RetrospectVTI</vt:lpstr>
      <vt:lpstr>Office 테마</vt:lpstr>
      <vt:lpstr>Make it short Computer System 1st team presentation</vt:lpstr>
      <vt:lpstr>contents</vt:lpstr>
      <vt:lpstr>Task Introduction</vt:lpstr>
      <vt:lpstr>Task Introduction </vt:lpstr>
      <vt:lpstr>Task Introduction </vt:lpstr>
      <vt:lpstr>Solution</vt:lpstr>
      <vt:lpstr>Delete</vt:lpstr>
      <vt:lpstr>Condensation</vt:lpstr>
      <vt:lpstr>Result</vt:lpstr>
      <vt:lpstr>Execution Record</vt:lpstr>
      <vt:lpstr>Execution Result</vt:lpstr>
      <vt:lpstr>Satisfactions with Conditions </vt:lpstr>
      <vt:lpstr>Another Trial</vt:lpstr>
      <vt:lpstr>Execution Result</vt:lpstr>
      <vt:lpstr>Satisfactions with Conditions </vt:lpstr>
      <vt:lpstr>Make it short Computer System 1st team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양주찬</dc:creator>
  <cp:lastModifiedBy>양주찬</cp:lastModifiedBy>
  <cp:revision>6</cp:revision>
  <dcterms:created xsi:type="dcterms:W3CDTF">2023-10-03T06:58:48Z</dcterms:created>
  <dcterms:modified xsi:type="dcterms:W3CDTF">2023-10-27T00:47:56Z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0x0101008041410A7CCA3440BCC0A3BDCFF0913A</vt:lpwstr>
  </property>
</Properties>
</file>